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9" r:id="rId4"/>
    <p:sldId id="260" r:id="rId5"/>
    <p:sldId id="257" r:id="rId6"/>
    <p:sldId id="258" r:id="rId7"/>
    <p:sldId id="263" r:id="rId8"/>
    <p:sldId id="261" r:id="rId9"/>
    <p:sldId id="266" r:id="rId10"/>
    <p:sldId id="262" r:id="rId11"/>
  </p:sldIdLst>
  <p:sldSz cx="12192000" cy="6858000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7263E-B864-4265-ABB7-465EB3AEBE78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1D42E-9C8B-4563-B6A5-E25C5EA00B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9BFF-C00E-4F70-9C24-9B91131A616C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2238A-7A47-40CF-AC7A-EFAF7CE5A0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FAAF-6457-4E13-B8BE-A37D7C2C0A46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AA131-9662-40AD-A108-DB5F94BE79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EB54-6502-4EDD-B3A0-D1ED717B34E9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4271A-2A75-4655-98D0-3E2BF0BCD7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75C8-8E82-4E86-B43D-81AFE5FC0D87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9B72A-5265-44C3-A2C1-4CC9053ED4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8C868-3B17-4073-BEB8-FA9F8E2BA572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68F1-D5EB-466C-B685-FAB28CE69E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ABBEA-5DB0-4D73-8051-A2B45BB81149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C628E-50E5-4B0B-A0B5-5DF13715C0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107A-6DFF-42BE-BF05-F28C74DA7FE4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B2CDE-EAC2-42AF-8E07-7598109B7A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AE26E-BC0A-4AAD-8EF3-ADE1FE6E4B77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6C494-0C64-43E2-9693-4EF43A6533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ADCE6-0105-4E94-A679-7BDE67ECF2C3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EB390-2892-4E35-8CCA-0BB6587DE1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D765-0FD3-4507-AF9F-E155774457F2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458E3-4104-40A9-B0A2-D42A05B1F4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DEA6B4-025D-4D01-BC79-FA6B42CB70EC}" type="datetimeFigureOut">
              <a:rPr lang="it-IT"/>
              <a:pPr>
                <a:defRPr/>
              </a:pPr>
              <a:t>18/04/2019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B82C30-34D1-4245-862A-63DE728F5F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 anchor="ctr"/>
          <a:lstStyle/>
          <a:p>
            <a:pPr eaLnBrk="1" hangingPunct="1"/>
            <a:r>
              <a:rPr lang="it-IT" sz="4000" smtClean="0"/>
              <a:t>I premi di risultato detassati:</a:t>
            </a:r>
            <a:br>
              <a:rPr lang="it-IT" sz="4000" smtClean="0"/>
            </a:br>
            <a:r>
              <a:rPr lang="it-IT" sz="4000" smtClean="0"/>
              <a:t>andamento 2016 e 2017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mtClean="0"/>
              <a:t>Elaborazioni a cura di OCSEL Cisl</a:t>
            </a:r>
          </a:p>
          <a:p>
            <a:pPr eaLnBrk="1" hangingPunct="1">
              <a:lnSpc>
                <a:spcPct val="80000"/>
              </a:lnSpc>
            </a:pPr>
            <a:r>
              <a:rPr lang="it-IT" smtClean="0"/>
              <a:t>su dati MEF</a:t>
            </a:r>
          </a:p>
          <a:p>
            <a:pPr eaLnBrk="1" hangingPunct="1">
              <a:lnSpc>
                <a:spcPct val="80000"/>
              </a:lnSpc>
            </a:pPr>
            <a:endParaRPr lang="it-IT" smtClean="0"/>
          </a:p>
          <a:p>
            <a:pPr eaLnBrk="1" hangingPunct="1">
              <a:lnSpc>
                <a:spcPct val="80000"/>
              </a:lnSpc>
            </a:pPr>
            <a:r>
              <a:rPr lang="it-IT" smtClean="0"/>
              <a:t>Aprile 2018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0875" y="1349375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5"/>
          <p:cNvSpPr>
            <a:spLocks noGrp="1"/>
          </p:cNvSpPr>
          <p:nvPr>
            <p:ph idx="1"/>
          </p:nvPr>
        </p:nvSpPr>
        <p:spPr>
          <a:xfrm>
            <a:off x="838200" y="538163"/>
            <a:ext cx="10515600" cy="5638800"/>
          </a:xfrm>
        </p:spPr>
        <p:txBody>
          <a:bodyPr/>
          <a:lstStyle/>
          <a:p>
            <a:pPr marL="0" indent="0" algn="ctr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b="1" smtClean="0">
                <a:solidFill>
                  <a:srgbClr val="FF0000"/>
                </a:solidFill>
              </a:rPr>
              <a:t>Glossario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/>
              <a:t>PREMI DI PRODUTTIVITA’ 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/>
              <a:t>Compensi per incrementi di produttività, innovazione ed altri elementi di competitività e redditività, erogati a livello aziendale a lavoratori dipendenti del settore privato, con contratto di lavoro a tempo determinato ed indeterminato, per i quali è prevista una tassazione sostitutiva dell'Irpef e delle addizionali. Da tali somme sono escluse le retribuzioni premiali sotto forma di benefit.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/>
              <a:t>2017 (Redditi del 2016) Per il 2016 la tassazione agevolata del 10% è stata reintrodotta con la Legge di Bilancio 2016 e riguarda i percettori di reddito di lavoro dipendente (Settore privato) non superiore a 50.000 euro nell'anno precedente per le somme non superiori a 2.000 euro. Il limite di tali somme è aumentato fino ad un importo non superiore a 2.500 euro per le aziende che coinvolgono pariteticamente i lavoratori nell'organizzazione del lavoro. 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/>
              <a:t>2018 (Redditi del 2017). La tassazione agevolata del 10% è stata reintrodotta con la Legge di Bilancio 2016 e riguarda i percettori di reddito di lavoro dipendente (Settore privato) non superiore a 80.000 euro nell'anno precedente per le somme non superiori a 3.000 euro. Il limite di tali somme è aumentato fino ad un importo non superiore a 4.000 euro per le aziende che coinvolgono pariteticamente i lavoratori nell'organizzazione del lavoro e se i contratti collettivi aziendali o territoriali sono stati stipulati fino al 24 aprile 2017. 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/>
              <a:t>BENEFIT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/>
              <a:t>Sono retribuzioni premiali che, a richiesta del lavoratore e purchè previsto dalla contrattazione di livello, sono erogate sotto forma di prestazioni, opere, servizi corrisposti al dipendente in natura o sotto forma di rimborso spese aventi finalità che è possibile definire di rilevanza sociale. I benefit non sono assoggettati ad alcuna imposizione entro i limiti dell’importo del premio agevolabile.</a:t>
            </a:r>
          </a:p>
          <a:p>
            <a:pPr marL="0" indent="0" algn="just" eaLnBrk="1" hangingPunct="1">
              <a:lnSpc>
                <a:spcPct val="70000"/>
              </a:lnSpc>
              <a:buFont typeface="Arial" charset="0"/>
              <a:buNone/>
            </a:pPr>
            <a:r>
              <a:rPr lang="it-IT" sz="1800" smtClean="0">
                <a:solidFill>
                  <a:srgbClr val="2F5597"/>
                </a:solidFill>
              </a:rPr>
              <a:t>(Note e dati rielaborati da fonte MEF – si ringrazia Andrea Scaglioni per il lavoro di elaborazione)</a:t>
            </a:r>
          </a:p>
          <a:p>
            <a:pPr marL="0" indent="0" eaLnBrk="1" hangingPunct="1">
              <a:lnSpc>
                <a:spcPct val="70000"/>
              </a:lnSpc>
            </a:pPr>
            <a:endParaRPr lang="it-IT" sz="1800" smtClean="0"/>
          </a:p>
          <a:p>
            <a:pPr marL="0" indent="0" eaLnBrk="1" hangingPunct="1">
              <a:lnSpc>
                <a:spcPct val="70000"/>
              </a:lnSpc>
            </a:pPr>
            <a:endParaRPr lang="it-IT" sz="1800" smtClean="0"/>
          </a:p>
          <a:p>
            <a:pPr marL="0" indent="0" eaLnBrk="1" hangingPunct="1">
              <a:lnSpc>
                <a:spcPct val="70000"/>
              </a:lnSpc>
            </a:pPr>
            <a:endParaRPr lang="it-IT" sz="1800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66738"/>
            <a:ext cx="184150" cy="922337"/>
          </a:xfr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it-IT" altLang="it-IT" sz="1800" smtClean="0">
                <a:latin typeface="Arial" charset="0"/>
              </a:rPr>
              <a:t/>
            </a:r>
            <a:br>
              <a:rPr lang="it-IT" altLang="it-IT" sz="1800" smtClean="0">
                <a:latin typeface="Arial" charset="0"/>
              </a:rPr>
            </a:br>
            <a:r>
              <a:rPr lang="it-IT" altLang="it-IT" sz="1800" smtClean="0">
                <a:latin typeface="Arial" charset="0"/>
              </a:rPr>
              <a:t/>
            </a:r>
            <a:br>
              <a:rPr lang="it-IT" altLang="it-IT" sz="1800" smtClean="0">
                <a:latin typeface="Arial" charset="0"/>
              </a:rPr>
            </a:br>
            <a:endParaRPr lang="it-IT" altLang="it-IT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6325383" y="801034"/>
          <a:ext cx="5260157" cy="203652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1971439">
                  <a:extLst>
                    <a:ext uri="{9D8B030D-6E8A-4147-A177-3AD203B41FA5}"/>
                  </a:extLst>
                </a:gridCol>
                <a:gridCol w="1971439">
                  <a:extLst>
                    <a:ext uri="{9D8B030D-6E8A-4147-A177-3AD203B41FA5}"/>
                  </a:extLst>
                </a:gridCol>
                <a:gridCol w="1317279">
                  <a:extLst>
                    <a:ext uri="{9D8B030D-6E8A-4147-A177-3AD203B41FA5}"/>
                  </a:extLst>
                </a:gridCol>
              </a:tblGrid>
              <a:tr h="70867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Benefit </a:t>
                      </a:r>
                      <a:r>
                        <a:rPr lang="it-IT" sz="2400" u="none" strike="noStrike" dirty="0" err="1">
                          <a:effectLst/>
                        </a:rPr>
                        <a:t>mgl</a:t>
                      </a:r>
                      <a:r>
                        <a:rPr lang="it-IT" sz="2400" u="none" strike="noStrike" dirty="0">
                          <a:effectLst/>
                        </a:rPr>
                        <a:t> € (***) 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567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«Lavoratori»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Ammontare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Media </a:t>
                      </a:r>
                      <a:r>
                        <a:rPr lang="it-IT" sz="2400" u="none" strike="noStrike" dirty="0" err="1">
                          <a:effectLst/>
                        </a:rPr>
                        <a:t>procapite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extLst>
                  <a:ext uri="{0D108BD9-81ED-4DB2-BD59-A6C34878D82A}"/>
                </a:extLst>
              </a:tr>
              <a:tr h="342525"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130.743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93.985</a:t>
                      </a:r>
                      <a:endParaRPr lang="it-IT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0,72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842127" y="3061108"/>
          <a:ext cx="4625419" cy="243041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654966">
                  <a:extLst>
                    <a:ext uri="{9D8B030D-6E8A-4147-A177-3AD203B41FA5}"/>
                  </a:extLst>
                </a:gridCol>
                <a:gridCol w="1654966">
                  <a:extLst>
                    <a:ext uri="{9D8B030D-6E8A-4147-A177-3AD203B41FA5}"/>
                  </a:extLst>
                </a:gridCol>
                <a:gridCol w="1315487">
                  <a:extLst>
                    <a:ext uri="{9D8B030D-6E8A-4147-A177-3AD203B41FA5}"/>
                  </a:extLst>
                </a:gridCol>
              </a:tblGrid>
              <a:tr h="8987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Premi di produttività (a tassazione sostitutiva), </a:t>
                      </a:r>
                      <a:r>
                        <a:rPr lang="it-IT" sz="2400" u="none" strike="noStrike" dirty="0" err="1">
                          <a:effectLst/>
                        </a:rPr>
                        <a:t>mgl</a:t>
                      </a:r>
                      <a:r>
                        <a:rPr lang="it-IT" sz="2400" u="none" strike="noStrike" dirty="0">
                          <a:effectLst/>
                        </a:rPr>
                        <a:t> €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6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«Lavoratori»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Ammontare</a:t>
                      </a:r>
                      <a:endParaRPr lang="it-IT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Media </a:t>
                      </a:r>
                      <a:r>
                        <a:rPr lang="it-IT" sz="2400" u="none" strike="noStrike" dirty="0" err="1">
                          <a:effectLst/>
                        </a:rPr>
                        <a:t>procapite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ctr"/>
                </a:tc>
                <a:extLst>
                  <a:ext uri="{0D108BD9-81ED-4DB2-BD59-A6C34878D82A}"/>
                </a:extLst>
              </a:tr>
              <a:tr h="452560"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1.869.218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1.942.884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1,04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33" marR="5233" marT="5233" marB="0" anchor="b"/>
                </a:tc>
                <a:extLst>
                  <a:ext uri="{0D108BD9-81ED-4DB2-BD59-A6C34878D82A}"/>
                </a:extLst>
              </a:tr>
              <a:tr h="342373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(*)     21.191.018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438.230.847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20,68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Rettangolo 6">
            <a:extLst>
              <a:ext uri="{FF2B5EF4-FFF2-40B4-BE49-F238E27FC236}"/>
            </a:extLst>
          </p:cNvPr>
          <p:cNvSpPr/>
          <p:nvPr/>
        </p:nvSpPr>
        <p:spPr>
          <a:xfrm>
            <a:off x="8185673" y="71416"/>
            <a:ext cx="1985368" cy="70788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2017</a:t>
            </a:r>
          </a:p>
        </p:txBody>
      </p:sp>
      <p:sp>
        <p:nvSpPr>
          <p:cNvPr id="10" name="Rettangolo 9">
            <a:extLst>
              <a:ext uri="{FF2B5EF4-FFF2-40B4-BE49-F238E27FC236}"/>
            </a:extLst>
          </p:cNvPr>
          <p:cNvSpPr/>
          <p:nvPr/>
        </p:nvSpPr>
        <p:spPr>
          <a:xfrm>
            <a:off x="2181551" y="90025"/>
            <a:ext cx="1223412" cy="70788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2016</a:t>
            </a:r>
          </a:p>
        </p:txBody>
      </p:sp>
      <p:graphicFrame>
        <p:nvGraphicFramePr>
          <p:cNvPr id="2" name="Tabella 1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6325383" y="3178264"/>
          <a:ext cx="5260158" cy="240622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753386">
                  <a:extLst>
                    <a:ext uri="{9D8B030D-6E8A-4147-A177-3AD203B41FA5}"/>
                  </a:extLst>
                </a:gridCol>
                <a:gridCol w="1753386">
                  <a:extLst>
                    <a:ext uri="{9D8B030D-6E8A-4147-A177-3AD203B41FA5}"/>
                  </a:extLst>
                </a:gridCol>
                <a:gridCol w="1753386">
                  <a:extLst>
                    <a:ext uri="{9D8B030D-6E8A-4147-A177-3AD203B41FA5}"/>
                  </a:extLst>
                </a:gridCol>
              </a:tblGrid>
              <a:tr h="9538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Premi di produttività (a tassazione sostitutiva) </a:t>
                      </a:r>
                      <a:r>
                        <a:rPr lang="it-IT" sz="2400" u="none" strike="noStrike" dirty="0" err="1">
                          <a:effectLst/>
                        </a:rPr>
                        <a:t>mgl</a:t>
                      </a:r>
                      <a:r>
                        <a:rPr lang="it-IT" sz="2400" u="none" strike="noStrike" dirty="0">
                          <a:effectLst/>
                        </a:rPr>
                        <a:t> €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1867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«Lavoratori»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Ammontare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Media </a:t>
                      </a:r>
                      <a:r>
                        <a:rPr lang="it-IT" sz="2400" u="none" strike="noStrike" dirty="0" err="1">
                          <a:effectLst/>
                        </a:rPr>
                        <a:t>procapite</a:t>
                      </a:r>
                      <a:endParaRPr lang="it-IT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extLst>
                  <a:ext uri="{0D108BD9-81ED-4DB2-BD59-A6C34878D82A}"/>
                </a:extLst>
              </a:tr>
              <a:tr h="413363"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2.038.647                      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5" marR="5385" marT="538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2.595.992</a:t>
                      </a:r>
                    </a:p>
                  </a:txBody>
                  <a:tcPr marL="5385" marR="5385" marT="538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5385" marR="5385" marT="5385" marB="0" anchor="ctr"/>
                </a:tc>
                <a:extLst>
                  <a:ext uri="{0D108BD9-81ED-4DB2-BD59-A6C34878D82A}"/>
                </a:extLst>
              </a:tr>
              <a:tr h="30210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800" b="0" i="1" u="none" strike="noStrike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(*)      21.816.742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800" b="0" i="1" u="none" strike="noStrike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448.654.407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800" b="0" i="1" u="none" strike="noStrike" kern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20,56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342" name="CasellaDiTesto 2"/>
          <p:cNvSpPr txBox="1">
            <a:spLocks noChangeArrowheads="1"/>
          </p:cNvSpPr>
          <p:nvPr/>
        </p:nvSpPr>
        <p:spPr bwMode="auto">
          <a:xfrm>
            <a:off x="573088" y="6297613"/>
            <a:ext cx="1089183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(*) Tutti i contribuenti che hanno un reddito da lavoro dipendente e assimilati	 (**) Confronto con premi + benefit</a:t>
            </a:r>
            <a:br>
              <a:rPr lang="it-IT">
                <a:latin typeface="Calibri" pitchFamily="34" charset="0"/>
              </a:rPr>
            </a:br>
            <a:r>
              <a:rPr lang="it-IT">
                <a:latin typeface="Calibri" pitchFamily="34" charset="0"/>
              </a:rPr>
              <a:t>(***) per le tipologie previste nella certificazione CU	</a:t>
            </a:r>
          </a:p>
          <a:p>
            <a:endParaRPr lang="it-IT">
              <a:latin typeface="Calibri" pitchFamily="34" charset="0"/>
            </a:endParaRPr>
          </a:p>
        </p:txBody>
      </p:sp>
      <p:grpSp>
        <p:nvGrpSpPr>
          <p:cNvPr id="18" name="Gruppo 17"/>
          <p:cNvGrpSpPr>
            <a:grpSpLocks/>
          </p:cNvGrpSpPr>
          <p:nvPr/>
        </p:nvGrpSpPr>
        <p:grpSpPr bwMode="auto">
          <a:xfrm>
            <a:off x="1308100" y="2713038"/>
            <a:ext cx="10969625" cy="3668712"/>
            <a:chOff x="1308072" y="2713116"/>
            <a:chExt cx="10969265" cy="3668990"/>
          </a:xfrm>
        </p:grpSpPr>
        <p:sp>
          <p:nvSpPr>
            <p:cNvPr id="8" name="CasellaDiTesto 7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6424417" y="5742296"/>
              <a:ext cx="1997009" cy="562018"/>
            </a:xfrm>
            <a:prstGeom prst="ellipse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dirty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+35,4% (**)</a:t>
              </a:r>
            </a:p>
          </p:txBody>
        </p:sp>
        <p:grpSp>
          <p:nvGrpSpPr>
            <p:cNvPr id="14345" name="Gruppo 8"/>
            <p:cNvGrpSpPr>
              <a:grpSpLocks/>
            </p:cNvGrpSpPr>
            <p:nvPr/>
          </p:nvGrpSpPr>
          <p:grpSpPr bwMode="auto">
            <a:xfrm>
              <a:off x="1308072" y="2713116"/>
              <a:ext cx="10969265" cy="3668990"/>
              <a:chOff x="1308072" y="2713116"/>
              <a:chExt cx="10969265" cy="3668990"/>
            </a:xfrm>
          </p:grpSpPr>
          <p:sp>
            <p:nvSpPr>
              <p:cNvPr id="5" name="Arco 4">
                <a:extLst>
                  <a:ext uri="{FF2B5EF4-FFF2-40B4-BE49-F238E27FC236}"/>
                </a:extLst>
              </p:cNvPr>
              <p:cNvSpPr/>
              <p:nvPr/>
            </p:nvSpPr>
            <p:spPr>
              <a:xfrm rot="10800000">
                <a:off x="3917836" y="4248344"/>
                <a:ext cx="5668777" cy="2035329"/>
              </a:xfrm>
              <a:prstGeom prst="arc">
                <a:avLst>
                  <a:gd name="adj1" fmla="val 10865901"/>
                  <a:gd name="adj2" fmla="val 0"/>
                </a:avLst>
              </a:prstGeom>
              <a:ln w="28575">
                <a:prstDash val="dash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/>
              </a:p>
            </p:txBody>
          </p:sp>
          <p:sp>
            <p:nvSpPr>
              <p:cNvPr id="11" name="Arco 10">
                <a:extLst>
                  <a:ext uri="{FF2B5EF4-FFF2-40B4-BE49-F238E27FC236}"/>
                </a:extLst>
              </p:cNvPr>
              <p:cNvSpPr/>
              <p:nvPr/>
            </p:nvSpPr>
            <p:spPr>
              <a:xfrm rot="10800000">
                <a:off x="1308072" y="4257870"/>
                <a:ext cx="5668777" cy="2036917"/>
              </a:xfrm>
              <a:prstGeom prst="arc">
                <a:avLst>
                  <a:gd name="adj1" fmla="val 10865901"/>
                  <a:gd name="adj2" fmla="val 0"/>
                </a:avLst>
              </a:prstGeom>
              <a:ln w="28575">
                <a:solidFill>
                  <a:srgbClr val="00B050"/>
                </a:solidFill>
                <a:prstDash val="dash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solidFill>
                    <a:srgbClr val="00B050"/>
                  </a:solidFill>
                </a:endParaRPr>
              </a:p>
            </p:txBody>
          </p:sp>
          <p:sp>
            <p:nvSpPr>
              <p:cNvPr id="14348" name="CasellaDiTesto 11"/>
              <p:cNvSpPr>
                <a:spLocks noChangeArrowheads="1"/>
              </p:cNvSpPr>
              <p:nvPr/>
            </p:nvSpPr>
            <p:spPr bwMode="auto">
              <a:xfrm>
                <a:off x="2793257" y="5819476"/>
                <a:ext cx="1997607" cy="562630"/>
              </a:xfrm>
              <a:prstGeom prst="ellips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t-IT" sz="2000">
                    <a:solidFill>
                      <a:srgbClr val="00B050"/>
                    </a:solidFill>
                    <a:latin typeface="Calibri" pitchFamily="34" charset="0"/>
                  </a:rPr>
                  <a:t>+11,6% (**)</a:t>
                </a:r>
              </a:p>
            </p:txBody>
          </p:sp>
          <p:sp>
            <p:nvSpPr>
              <p:cNvPr id="13" name="Arco 12">
                <a:extLst>
                  <a:ext uri="{FF2B5EF4-FFF2-40B4-BE49-F238E27FC236}"/>
                </a:extLst>
              </p:cNvPr>
              <p:cNvSpPr/>
              <p:nvPr/>
            </p:nvSpPr>
            <p:spPr>
              <a:xfrm rot="5823963">
                <a:off x="9036439" y="2831507"/>
                <a:ext cx="2270297" cy="2093844"/>
              </a:xfrm>
              <a:prstGeom prst="arc">
                <a:avLst>
                  <a:gd name="adj1" fmla="val 10865901"/>
                  <a:gd name="adj2" fmla="val 0"/>
                </a:avLst>
              </a:prstGeom>
              <a:ln w="28575">
                <a:solidFill>
                  <a:schemeClr val="bg1">
                    <a:lumMod val="50000"/>
                  </a:schemeClr>
                </a:solidFill>
                <a:prstDash val="dash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solidFill>
                    <a:srgbClr val="00B050"/>
                  </a:solidFill>
                </a:endParaRPr>
              </a:p>
            </p:txBody>
          </p:sp>
          <p:sp>
            <p:nvSpPr>
              <p:cNvPr id="14" name="CasellaDiTesto 13">
                <a:extLst>
                  <a:ext uri="{FF2B5EF4-FFF2-40B4-BE49-F238E27FC236}"/>
                </a:extLst>
              </p:cNvPr>
              <p:cNvSpPr txBox="1"/>
              <p:nvPr/>
            </p:nvSpPr>
            <p:spPr>
              <a:xfrm>
                <a:off x="11185173" y="3135423"/>
                <a:ext cx="973106" cy="562018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20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+mn-cs"/>
                  </a:rPr>
                  <a:t>3,6%</a:t>
                </a:r>
              </a:p>
            </p:txBody>
          </p:sp>
          <p:sp>
            <p:nvSpPr>
              <p:cNvPr id="15" name="Arco 14">
                <a:extLst>
                  <a:ext uri="{FF2B5EF4-FFF2-40B4-BE49-F238E27FC236}"/>
                </a:extLst>
              </p:cNvPr>
              <p:cNvSpPr/>
              <p:nvPr/>
            </p:nvSpPr>
            <p:spPr>
              <a:xfrm rot="17099893" flipH="1">
                <a:off x="5820279" y="2888643"/>
                <a:ext cx="2103596" cy="1752542"/>
              </a:xfrm>
              <a:prstGeom prst="arc">
                <a:avLst>
                  <a:gd name="adj1" fmla="val 10865901"/>
                  <a:gd name="adj2" fmla="val 0"/>
                </a:avLst>
              </a:prstGeom>
              <a:ln w="28575">
                <a:solidFill>
                  <a:schemeClr val="bg1">
                    <a:lumMod val="50000"/>
                  </a:schemeClr>
                </a:solidFill>
                <a:prstDash val="dash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CasellaDiTesto 15">
                <a:extLst>
                  <a:ext uri="{FF2B5EF4-FFF2-40B4-BE49-F238E27FC236}"/>
                </a:extLst>
              </p:cNvPr>
              <p:cNvSpPr txBox="1"/>
              <p:nvPr/>
            </p:nvSpPr>
            <p:spPr>
              <a:xfrm>
                <a:off x="5400513" y="2748044"/>
                <a:ext cx="971518" cy="563605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20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+mn-cs"/>
                  </a:rPr>
                  <a:t>6,4%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/>
                </a:extLst>
              </p:cNvPr>
              <p:cNvSpPr txBox="1"/>
              <p:nvPr/>
            </p:nvSpPr>
            <p:spPr>
              <a:xfrm>
                <a:off x="11602672" y="5145350"/>
                <a:ext cx="674665" cy="34610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txBody>
              <a:bodyPr lIns="0" tIns="0" rIns="0" bIns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600" dirty="0">
                    <a:solidFill>
                      <a:schemeClr val="bg1">
                        <a:lumMod val="50000"/>
                      </a:schemeClr>
                    </a:solidFill>
                    <a:latin typeface="+mn-lt"/>
                    <a:cs typeface="+mn-cs"/>
                  </a:rPr>
                  <a:t>6,2%</a:t>
                </a:r>
              </a:p>
            </p:txBody>
          </p:sp>
        </p:grpSp>
      </p:grpSp>
      <p:pic>
        <p:nvPicPr>
          <p:cNvPr id="14355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42688" y="5903913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354138" y="0"/>
            <a:ext cx="948372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5363" name="Picture 1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reeform: Shape 13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5367" name="Immagin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74" t="1093" r="410" b="3581"/>
          <a:stretch>
            <a:fillRect/>
          </a:stretch>
        </p:blipFill>
        <p:spPr bwMode="auto">
          <a:xfrm>
            <a:off x="433388" y="320675"/>
            <a:ext cx="11377612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CasellaDiTesto 5"/>
          <p:cNvSpPr txBox="1">
            <a:spLocks noChangeArrowheads="1"/>
          </p:cNvSpPr>
          <p:nvPr/>
        </p:nvSpPr>
        <p:spPr bwMode="auto">
          <a:xfrm>
            <a:off x="10329863" y="381000"/>
            <a:ext cx="1857375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>
                <a:latin typeface="Calibri" pitchFamily="34" charset="0"/>
              </a:rPr>
              <a:t>Premi procapite  medi, 2017</a:t>
            </a:r>
          </a:p>
        </p:txBody>
      </p:sp>
      <p:sp>
        <p:nvSpPr>
          <p:cNvPr id="2" name="Rettangolo 1">
            <a:extLst>
              <a:ext uri="{FF2B5EF4-FFF2-40B4-BE49-F238E27FC236}"/>
            </a:extLst>
          </p:cNvPr>
          <p:cNvSpPr/>
          <p:nvPr/>
        </p:nvSpPr>
        <p:spPr>
          <a:xfrm>
            <a:off x="6570663" y="320675"/>
            <a:ext cx="1565275" cy="414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14063" y="5543550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354138" y="0"/>
            <a:ext cx="948372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6387" name="Picture 19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Freeform: Shape 21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6391" name="Immagin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638" y="484188"/>
            <a:ext cx="10860087" cy="716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>
            <a:extLst>
              <a:ext uri="{FF2B5EF4-FFF2-40B4-BE49-F238E27FC236}"/>
            </a:extLst>
          </p:cNvPr>
          <p:cNvSpPr txBox="1"/>
          <p:nvPr/>
        </p:nvSpPr>
        <p:spPr>
          <a:xfrm>
            <a:off x="10363200" y="5943600"/>
            <a:ext cx="138588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Media </a:t>
            </a:r>
            <a:r>
              <a:rPr lang="it-IT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naz.le</a:t>
            </a:r>
            <a:endParaRPr lang="it-IT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9,3%</a:t>
            </a:r>
          </a:p>
        </p:txBody>
      </p:sp>
      <p:sp>
        <p:nvSpPr>
          <p:cNvPr id="16393" name="CasellaDiTesto 6"/>
          <p:cNvSpPr txBox="1">
            <a:spLocks noChangeArrowheads="1"/>
          </p:cNvSpPr>
          <p:nvPr/>
        </p:nvSpPr>
        <p:spPr bwMode="auto">
          <a:xfrm>
            <a:off x="10083800" y="163513"/>
            <a:ext cx="1857375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>
                <a:latin typeface="Calibri" pitchFamily="34" charset="0"/>
              </a:rPr>
              <a:t>Frequenza «lavoratori» sul totale, 2017</a:t>
            </a:r>
          </a:p>
        </p:txBody>
      </p:sp>
      <p:sp>
        <p:nvSpPr>
          <p:cNvPr id="3" name="Rettangolo 2">
            <a:extLst>
              <a:ext uri="{FF2B5EF4-FFF2-40B4-BE49-F238E27FC236}"/>
            </a:extLst>
          </p:cNvPr>
          <p:cNvSpPr/>
          <p:nvPr/>
        </p:nvSpPr>
        <p:spPr>
          <a:xfrm>
            <a:off x="7212013" y="555625"/>
            <a:ext cx="1395412" cy="377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98213" y="4646613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3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76250" y="479425"/>
            <a:ext cx="11239500" cy="589915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412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0" y="576263"/>
            <a:ext cx="8897938" cy="58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ccia a destra 2">
            <a:extLst>
              <a:ext uri="{FF2B5EF4-FFF2-40B4-BE49-F238E27FC236}"/>
            </a:extLst>
          </p:cNvPr>
          <p:cNvSpPr/>
          <p:nvPr/>
        </p:nvSpPr>
        <p:spPr>
          <a:xfrm>
            <a:off x="4562475" y="5761038"/>
            <a:ext cx="2914650" cy="18256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00B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Freccia a destra 7">
            <a:extLst>
              <a:ext uri="{FF2B5EF4-FFF2-40B4-BE49-F238E27FC236}"/>
            </a:extLst>
          </p:cNvPr>
          <p:cNvSpPr/>
          <p:nvPr/>
        </p:nvSpPr>
        <p:spPr>
          <a:xfrm rot="16200000">
            <a:off x="922338" y="3598862"/>
            <a:ext cx="2916238" cy="182563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00B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415" name="CasellaDiTesto 6"/>
          <p:cNvSpPr txBox="1">
            <a:spLocks noChangeArrowheads="1"/>
          </p:cNvSpPr>
          <p:nvPr/>
        </p:nvSpPr>
        <p:spPr bwMode="auto">
          <a:xfrm>
            <a:off x="9377363" y="1069975"/>
            <a:ext cx="954087" cy="966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>
                <a:latin typeface="Calibri" pitchFamily="34" charset="0"/>
              </a:rPr>
              <a:t>2016</a:t>
            </a:r>
          </a:p>
          <a:p>
            <a:pPr>
              <a:lnSpc>
                <a:spcPct val="150000"/>
              </a:lnSpc>
            </a:pPr>
            <a:r>
              <a:rPr lang="it-IT" sz="2000">
                <a:latin typeface="Calibri" pitchFamily="34" charset="0"/>
              </a:rPr>
              <a:t>2017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39463" y="5494338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354138" y="0"/>
            <a:ext cx="9483725" cy="6858000"/>
          </a:xfrm>
          <a:prstGeom prst="rect">
            <a:avLst/>
          </a:prstGeom>
          <a:solidFill>
            <a:srgbClr val="756A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8435" name="Picture 10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: Shape 12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8439" name="Immagin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2" t="1381" r="1445" b="1534"/>
          <a:stretch>
            <a:fillRect/>
          </a:stretch>
        </p:blipFill>
        <p:spPr bwMode="auto">
          <a:xfrm>
            <a:off x="660400" y="622300"/>
            <a:ext cx="11453813" cy="596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CasellaDiTesto 1"/>
          <p:cNvSpPr txBox="1">
            <a:spLocks noChangeArrowheads="1"/>
          </p:cNvSpPr>
          <p:nvPr/>
        </p:nvSpPr>
        <p:spPr bwMode="auto">
          <a:xfrm>
            <a:off x="10436225" y="1223963"/>
            <a:ext cx="1855788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latin typeface="Calibri" pitchFamily="34" charset="0"/>
              </a:rPr>
              <a:t>Benefit 2017</a:t>
            </a:r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15688" y="5880100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2950" cy="6858000"/>
          </a:xfrm>
          <a:prstGeom prst="rect">
            <a:avLst/>
          </a:prstGeom>
          <a:solidFill>
            <a:srgbClr val="6049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0" name="Titolo 4"/>
          <p:cNvSpPr>
            <a:spLocks noGrp="1"/>
          </p:cNvSpPr>
          <p:nvPr>
            <p:ph type="title"/>
          </p:nvPr>
        </p:nvSpPr>
        <p:spPr>
          <a:xfrm>
            <a:off x="639763" y="2074863"/>
            <a:ext cx="2752725" cy="2708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  <a:round/>
          </a:ln>
        </p:spPr>
        <p:txBody>
          <a:bodyPr/>
          <a:lstStyle/>
          <a:p>
            <a:pPr algn="ctr" eaLnBrk="1" hangingPunct="1"/>
            <a:r>
              <a:rPr lang="it-IT" sz="1800" smtClean="0">
                <a:solidFill>
                  <a:srgbClr val="FFFFFF"/>
                </a:solidFill>
              </a:rPr>
              <a:t>Confronto 2017-2016 sulla frequenza dei dichiaranti premi sul totale contribuenti dipendenti</a:t>
            </a:r>
          </a:p>
        </p:txBody>
      </p:sp>
      <p:pic>
        <p:nvPicPr>
          <p:cNvPr id="19461" name="Immagin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90888" y="295275"/>
            <a:ext cx="8901112" cy="639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>
            <a:extLst>
              <a:ext uri="{FF2B5EF4-FFF2-40B4-BE49-F238E27FC236}"/>
            </a:extLst>
          </p:cNvPr>
          <p:cNvSpPr/>
          <p:nvPr/>
        </p:nvSpPr>
        <p:spPr>
          <a:xfrm>
            <a:off x="8286750" y="6197600"/>
            <a:ext cx="639763" cy="385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</a:rPr>
              <a:t>2017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/>
            </a:extLst>
          </p:cNvPr>
          <p:cNvSpPr/>
          <p:nvPr/>
        </p:nvSpPr>
        <p:spPr>
          <a:xfrm>
            <a:off x="5856288" y="6188075"/>
            <a:ext cx="639762" cy="385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</a:rPr>
              <a:t>2016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8" name="Rettangolo 7">
            <a:extLst>
              <a:ext uri="{FF2B5EF4-FFF2-40B4-BE49-F238E27FC236}"/>
            </a:extLst>
          </p:cNvPr>
          <p:cNvSpPr/>
          <p:nvPr/>
        </p:nvSpPr>
        <p:spPr>
          <a:xfrm>
            <a:off x="10850563" y="6202363"/>
            <a:ext cx="1130300" cy="38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</a:rPr>
              <a:t>2017-2016</a:t>
            </a:r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2838" y="5846763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0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2950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4" name="Titolo 6"/>
          <p:cNvSpPr>
            <a:spLocks noGrp="1"/>
          </p:cNvSpPr>
          <p:nvPr>
            <p:ph type="title"/>
          </p:nvPr>
        </p:nvSpPr>
        <p:spPr>
          <a:xfrm>
            <a:off x="639763" y="2074863"/>
            <a:ext cx="2752725" cy="2708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  <a:round/>
          </a:ln>
        </p:spPr>
        <p:txBody>
          <a:bodyPr/>
          <a:lstStyle/>
          <a:p>
            <a:pPr algn="ctr" eaLnBrk="1" hangingPunct="1"/>
            <a:r>
              <a:rPr lang="it-IT" sz="2600" smtClean="0">
                <a:solidFill>
                  <a:srgbClr val="FFFFFF"/>
                </a:solidFill>
              </a:rPr>
              <a:t>Importi medi dei premi per classe di reddito (dipendente)</a:t>
            </a:r>
          </a:p>
        </p:txBody>
      </p:sp>
      <p:pic>
        <p:nvPicPr>
          <p:cNvPr id="20485" name="Immagine 5"/>
          <p:cNvPicPr>
            <a:picLocks noChangeAspect="1"/>
          </p:cNvPicPr>
          <p:nvPr/>
        </p:nvPicPr>
        <p:blipFill>
          <a:blip r:embed="rId2" cstate="print"/>
          <a:srcRect t="22131" r="2" b="2988"/>
          <a:stretch>
            <a:fillRect/>
          </a:stretch>
        </p:blipFill>
        <p:spPr bwMode="auto">
          <a:xfrm>
            <a:off x="4038600" y="1168400"/>
            <a:ext cx="7188200" cy="451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>
            <a:extLst>
              <a:ext uri="{FF2B5EF4-FFF2-40B4-BE49-F238E27FC236}"/>
            </a:extLst>
          </p:cNvPr>
          <p:cNvSpPr/>
          <p:nvPr/>
        </p:nvSpPr>
        <p:spPr>
          <a:xfrm>
            <a:off x="6759575" y="5421313"/>
            <a:ext cx="828675" cy="38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tx1"/>
                </a:solidFill>
              </a:rPr>
              <a:t>Media 2016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Rettangolo 7">
            <a:extLst>
              <a:ext uri="{FF2B5EF4-FFF2-40B4-BE49-F238E27FC236}"/>
            </a:extLst>
          </p:cNvPr>
          <p:cNvSpPr/>
          <p:nvPr/>
        </p:nvSpPr>
        <p:spPr>
          <a:xfrm>
            <a:off x="7820025" y="5421313"/>
            <a:ext cx="830263" cy="38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tx1"/>
                </a:solidFill>
              </a:rPr>
              <a:t>Media 2017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1588" y="5670550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2950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8" name="Titolo 1"/>
          <p:cNvSpPr>
            <a:spLocks noGrp="1"/>
          </p:cNvSpPr>
          <p:nvPr>
            <p:ph type="title"/>
          </p:nvPr>
        </p:nvSpPr>
        <p:spPr>
          <a:xfrm>
            <a:off x="639763" y="2074863"/>
            <a:ext cx="2752725" cy="2708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  <a:round/>
          </a:ln>
        </p:spPr>
        <p:txBody>
          <a:bodyPr/>
          <a:lstStyle/>
          <a:p>
            <a:pPr algn="ctr" eaLnBrk="1" hangingPunct="1"/>
            <a:r>
              <a:rPr lang="it-IT" sz="2600" smtClean="0">
                <a:solidFill>
                  <a:srgbClr val="FFFFFF"/>
                </a:solidFill>
              </a:rPr>
              <a:t>Benefit, importi medi per regione</a:t>
            </a:r>
          </a:p>
        </p:txBody>
      </p:sp>
      <p:pic>
        <p:nvPicPr>
          <p:cNvPr id="21509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47750"/>
            <a:ext cx="788352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>
            <a:extLst>
              <a:ext uri="{FF2B5EF4-FFF2-40B4-BE49-F238E27FC236}"/>
            </a:extLst>
          </p:cNvPr>
          <p:cNvSpPr/>
          <p:nvPr/>
        </p:nvSpPr>
        <p:spPr>
          <a:xfrm>
            <a:off x="9828213" y="1150938"/>
            <a:ext cx="830262" cy="38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2017</a:t>
            </a:r>
            <a:endParaRPr lang="it-IT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4113" y="5719763"/>
            <a:ext cx="5810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489</Words>
  <Application>Microsoft Office PowerPoint</Application>
  <PresentationFormat>Personalizzato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I premi di risultato detassati: andamento 2016 e 2017</vt:lpstr>
      <vt:lpstr>Diapositiva 2</vt:lpstr>
      <vt:lpstr>Diapositiva 3</vt:lpstr>
      <vt:lpstr>Diapositiva 4</vt:lpstr>
      <vt:lpstr>Diapositiva 5</vt:lpstr>
      <vt:lpstr>Diapositiva 6</vt:lpstr>
      <vt:lpstr>Confronto 2017-2016 sulla frequenza dei dichiaranti premi sul totale contribuenti dipendenti</vt:lpstr>
      <vt:lpstr>Importi medi dei premi per classe di reddito (dipendente)</vt:lpstr>
      <vt:lpstr>Benefit, importi medi per regione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premi di risultato detassati: andamento 2016 e 2017</dc:title>
  <dc:creator>Andrea Scaglioni</dc:creator>
  <cp:lastModifiedBy>flupi</cp:lastModifiedBy>
  <cp:revision>12</cp:revision>
  <cp:lastPrinted>2019-04-08T09:44:24Z</cp:lastPrinted>
  <dcterms:created xsi:type="dcterms:W3CDTF">2019-04-08T09:30:00Z</dcterms:created>
  <dcterms:modified xsi:type="dcterms:W3CDTF">2019-04-18T13:27:44Z</dcterms:modified>
</cp:coreProperties>
</file>